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3" r:id="rId6"/>
    <p:sldId id="260" r:id="rId7"/>
    <p:sldId id="274" r:id="rId8"/>
    <p:sldId id="262" r:id="rId9"/>
    <p:sldId id="264" r:id="rId10"/>
    <p:sldId id="265" r:id="rId11"/>
    <p:sldId id="269" r:id="rId12"/>
    <p:sldId id="270" r:id="rId13"/>
    <p:sldId id="271" r:id="rId14"/>
    <p:sldId id="263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4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31BA5-F7FD-4816-9BFD-1797F4AC3F7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D3AEF-5D1C-4AB2-B636-3878DEB61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3AEF-5D1C-4AB2-B636-3878DEB617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3AEF-5D1C-4AB2-B636-3878DEB617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8C2BDE-ACDB-2544-B72F-C70954F4278D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3BDAC2-1BB2-794F-8D2B-FCB335A69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ABBFA3C-BA33-864D-B1B5-18EE61BD0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05162"/>
            <a:ext cx="12496800" cy="3348038"/>
          </a:xfrm>
        </p:spPr>
        <p:txBody>
          <a:bodyPr>
            <a:normAutofit/>
          </a:bodyPr>
          <a:lstStyle/>
          <a:p>
            <a:pPr algn="ctr"/>
            <a:r>
              <a:rPr lang="en-IN" sz="3500" b="1" dirty="0" smtClean="0">
                <a:solidFill>
                  <a:schemeClr val="tx1"/>
                </a:solidFill>
                <a:latin typeface="Georgia" pitchFamily="18" charset="0"/>
              </a:rPr>
              <a:t>Value added services for </a:t>
            </a:r>
            <a:r>
              <a:rPr lang="en-IN" sz="3500" b="1" dirty="0" smtClean="0">
                <a:solidFill>
                  <a:schemeClr val="tx1"/>
                </a:solidFill>
                <a:latin typeface="Georgia" pitchFamily="18" charset="0"/>
              </a:rPr>
              <a:t>DDUKK</a:t>
            </a:r>
            <a:r>
              <a:rPr lang="en-IN" sz="35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IN" sz="3500" b="1" dirty="0" smtClean="0">
                <a:solidFill>
                  <a:schemeClr val="tx1"/>
                </a:solidFill>
                <a:latin typeface="Georgia" pitchFamily="18" charset="0"/>
              </a:rPr>
              <a:t>dept. initiative by: </a:t>
            </a:r>
            <a:endParaRPr lang="en-US" sz="35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en-IN" sz="3500" b="1" dirty="0" smtClean="0">
                <a:solidFill>
                  <a:schemeClr val="tx1"/>
                </a:solidFill>
                <a:latin typeface="Georgia" pitchFamily="18" charset="0"/>
              </a:rPr>
              <a:t>Dr </a:t>
            </a:r>
            <a:r>
              <a:rPr lang="en-IN" sz="3500" b="1" dirty="0">
                <a:solidFill>
                  <a:schemeClr val="tx1"/>
                </a:solidFill>
                <a:latin typeface="Georgia" pitchFamily="18" charset="0"/>
              </a:rPr>
              <a:t>. </a:t>
            </a:r>
            <a:r>
              <a:rPr lang="en-IN" sz="3500" b="1" dirty="0" smtClean="0">
                <a:solidFill>
                  <a:schemeClr val="tx1"/>
                </a:solidFill>
                <a:latin typeface="Georgia" pitchFamily="18" charset="0"/>
              </a:rPr>
              <a:t>BAMU </a:t>
            </a:r>
          </a:p>
          <a:p>
            <a:pPr algn="ctr"/>
            <a:r>
              <a:rPr lang="en-IN" sz="3500" b="1" dirty="0" smtClean="0">
                <a:solidFill>
                  <a:schemeClr val="tx1"/>
                </a:solidFill>
                <a:latin typeface="Georgia" pitchFamily="18" charset="0"/>
              </a:rPr>
              <a:t>&amp;</a:t>
            </a:r>
            <a:endParaRPr lang="en-IN" sz="3500" b="1" dirty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en-IN" sz="3500" b="1" dirty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en-IN" sz="3500" b="1" dirty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en-IN" sz="35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F96CE1-1C60-5C43-B143-EC19D89E5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876709"/>
            <a:ext cx="11963400" cy="2171291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latin typeface="Georgia" pitchFamily="18" charset="0"/>
              </a:rPr>
              <a:t>​</a:t>
            </a:r>
            <a:br>
              <a:rPr lang="en-US" sz="3000" b="1" dirty="0" smtClean="0">
                <a:latin typeface="Georgia" pitchFamily="18" charset="0"/>
              </a:rPr>
            </a:br>
            <a:r>
              <a:rPr lang="en-US" sz="3000" b="1" dirty="0" smtClean="0">
                <a:latin typeface="Georgia" pitchFamily="18" charset="0"/>
              </a:rPr>
              <a:t>‘There is nothing training cannot do. Nothing is above its reach. It can turn bad morals to good; it can destroy bad principles and recreate good ones; it can lift men to angels.’</a:t>
            </a:r>
            <a:endParaRPr lang="en-US" sz="3000" b="1" u="sng" dirty="0">
              <a:latin typeface="Georgia" pitchFamily="18" charset="0"/>
            </a:endParaRPr>
          </a:p>
        </p:txBody>
      </p:sp>
      <p:pic>
        <p:nvPicPr>
          <p:cNvPr id="5" name="Picture 4" descr="espo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029200"/>
            <a:ext cx="2749296" cy="1500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0" y="228600"/>
            <a:ext cx="3892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eorgia" pitchFamily="18" charset="0"/>
              </a:rPr>
              <a:t>Date: 17/01/2018 to 20/01/2018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7439" y="838200"/>
            <a:ext cx="40783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Georgia" pitchFamily="18" charset="0"/>
              </a:rPr>
              <a:t>Trainer: </a:t>
            </a:r>
            <a:r>
              <a:rPr lang="en-US" sz="2600" dirty="0" err="1" smtClean="0">
                <a:latin typeface="Georgia" pitchFamily="18" charset="0"/>
              </a:rPr>
              <a:t>Neha</a:t>
            </a:r>
            <a:r>
              <a:rPr lang="en-US" sz="2600" dirty="0" smtClean="0">
                <a:latin typeface="Georgia" pitchFamily="18" charset="0"/>
              </a:rPr>
              <a:t> </a:t>
            </a:r>
            <a:r>
              <a:rPr lang="en-US" sz="2600" dirty="0" err="1" smtClean="0">
                <a:latin typeface="Georgia" pitchFamily="18" charset="0"/>
              </a:rPr>
              <a:t>Manchanda</a:t>
            </a:r>
            <a:endParaRPr lang="en-US" sz="2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9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300" dirty="0" smtClean="0">
                <a:solidFill>
                  <a:schemeClr val="tx1"/>
                </a:solidFill>
                <a:latin typeface="Georgia" pitchFamily="18" charset="0"/>
              </a:rPr>
              <a:t>Photo gallery</a:t>
            </a:r>
            <a:endParaRPr lang="en-US" sz="63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7" name="Picture 16" descr="IMG-20180215-WA0013.jpg"/>
          <p:cNvPicPr>
            <a:picLocks noChangeAspect="1"/>
          </p:cNvPicPr>
          <p:nvPr/>
        </p:nvPicPr>
        <p:blipFill>
          <a:blip r:embed="rId2"/>
          <a:srcRect l="11667" t="14444" r="10833"/>
          <a:stretch>
            <a:fillRect/>
          </a:stretch>
        </p:blipFill>
        <p:spPr>
          <a:xfrm>
            <a:off x="3200400" y="1447800"/>
            <a:ext cx="6172200" cy="5110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180215-WA0002.jpg"/>
          <p:cNvPicPr>
            <a:picLocks noChangeAspect="1"/>
          </p:cNvPicPr>
          <p:nvPr/>
        </p:nvPicPr>
        <p:blipFill>
          <a:blip r:embed="rId2"/>
          <a:srcRect t="3922"/>
          <a:stretch>
            <a:fillRect/>
          </a:stretch>
        </p:blipFill>
        <p:spPr>
          <a:xfrm>
            <a:off x="6858000" y="381000"/>
            <a:ext cx="51816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-20180215-WA0003.jpg"/>
          <p:cNvPicPr>
            <a:picLocks noChangeAspect="1"/>
          </p:cNvPicPr>
          <p:nvPr/>
        </p:nvPicPr>
        <p:blipFill>
          <a:blip r:embed="rId3"/>
          <a:srcRect t="20884"/>
          <a:stretch>
            <a:fillRect/>
          </a:stretch>
        </p:blipFill>
        <p:spPr>
          <a:xfrm>
            <a:off x="228600" y="2743200"/>
            <a:ext cx="6324600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74638"/>
            <a:ext cx="6477000" cy="1935162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>
                <a:solidFill>
                  <a:schemeClr val="tx1"/>
                </a:solidFill>
                <a:latin typeface="Georgia" pitchFamily="18" charset="0"/>
              </a:rPr>
              <a:t>Activities performed by</a:t>
            </a:r>
            <a:br>
              <a:rPr lang="en-US" sz="45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4500" dirty="0" smtClean="0">
                <a:solidFill>
                  <a:schemeClr val="tx1"/>
                </a:solidFill>
                <a:latin typeface="Georgia" pitchFamily="18" charset="0"/>
              </a:rPr>
              <a:t> students</a:t>
            </a:r>
            <a:endParaRPr lang="en-US" sz="45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Picture 6" descr="espo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5105400"/>
            <a:ext cx="2749296" cy="1500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10134600" cy="1752600"/>
          </a:xfrm>
        </p:spPr>
        <p:txBody>
          <a:bodyPr>
            <a:normAutofit fontScale="90000"/>
          </a:bodyPr>
          <a:lstStyle/>
          <a:p>
            <a:r>
              <a:rPr lang="en-US" sz="3900" dirty="0" smtClean="0">
                <a:solidFill>
                  <a:schemeClr val="tx1"/>
                </a:solidFill>
                <a:latin typeface="Georgia" pitchFamily="18" charset="0"/>
              </a:rPr>
              <a:t>Audio – Visual aides</a:t>
            </a:r>
            <a:br>
              <a:rPr lang="en-US" sz="39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3900" dirty="0" smtClean="0">
                <a:solidFill>
                  <a:schemeClr val="tx1"/>
                </a:solidFill>
                <a:latin typeface="Georgia" pitchFamily="18" charset="0"/>
              </a:rPr>
              <a:t>&amp; its importance:</a:t>
            </a:r>
            <a:br>
              <a:rPr lang="en-US" sz="3900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en-US" sz="39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" name="Picture 2" descr="IMG-20180215-WA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33400"/>
            <a:ext cx="75438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Georgia" pitchFamily="18" charset="0"/>
              </a:rPr>
              <a:t>Concept explanation</a:t>
            </a:r>
            <a:endParaRPr lang="en-US" sz="4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3" descr="IMG-20180215-WA000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03" y="2362200"/>
            <a:ext cx="7034497" cy="3962400"/>
          </a:xfrm>
          <a:prstGeom prst="rect">
            <a:avLst/>
          </a:prstGeom>
        </p:spPr>
      </p:pic>
      <p:pic>
        <p:nvPicPr>
          <p:cNvPr id="5" name="Picture 4" descr="IMG-20180215-WA0011.jpg"/>
          <p:cNvPicPr>
            <a:picLocks noChangeAspect="1"/>
          </p:cNvPicPr>
          <p:nvPr/>
        </p:nvPicPr>
        <p:blipFill>
          <a:blip r:embed="rId3"/>
          <a:srcRect t="19968"/>
          <a:stretch>
            <a:fillRect/>
          </a:stretch>
        </p:blipFill>
        <p:spPr>
          <a:xfrm>
            <a:off x="8153400" y="2362200"/>
            <a:ext cx="3005138" cy="39708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700ABD-CBE3-FC45-943B-F421A861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8"/>
            <a:ext cx="9997440" cy="1143000"/>
          </a:xfrm>
        </p:spPr>
        <p:txBody>
          <a:bodyPr/>
          <a:lstStyle/>
          <a:p>
            <a:r>
              <a:rPr lang="en-IN" b="1" dirty="0">
                <a:solidFill>
                  <a:schemeClr val="tx1"/>
                </a:solidFill>
                <a:latin typeface="Georgia" pitchFamily="18" charset="0"/>
              </a:rPr>
              <a:t>Remarks and congratulations </a:t>
            </a:r>
            <a:endParaRPr lang="en-US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22A562-A399-BE40-BE89-7CA3112677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99160" y="1447800"/>
            <a:ext cx="9997440" cy="48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sz="4600" dirty="0">
                <a:latin typeface="Georgia" pitchFamily="18" charset="0"/>
              </a:rPr>
              <a:t>Students </a:t>
            </a:r>
            <a:r>
              <a:rPr lang="en-IN" sz="4600" dirty="0" smtClean="0">
                <a:latin typeface="Georgia" pitchFamily="18" charset="0"/>
              </a:rPr>
              <a:t>improved </a:t>
            </a:r>
            <a:r>
              <a:rPr lang="en-IN" sz="4600" dirty="0">
                <a:latin typeface="Georgia" pitchFamily="18" charset="0"/>
              </a:rPr>
              <a:t>their communication skill and hence ready to face the corporate </a:t>
            </a:r>
            <a:r>
              <a:rPr lang="en-IN" sz="4600" dirty="0" smtClean="0">
                <a:latin typeface="Georgia" pitchFamily="18" charset="0"/>
              </a:rPr>
              <a:t>world.</a:t>
            </a:r>
            <a:endParaRPr lang="en-IN" sz="4600" dirty="0">
              <a:latin typeface="Georgia" pitchFamily="18" charset="0"/>
            </a:endParaRPr>
          </a:p>
          <a:p>
            <a:pPr algn="just"/>
            <a:r>
              <a:rPr lang="en-IN" sz="4600" dirty="0">
                <a:latin typeface="Georgia" pitchFamily="18" charset="0"/>
              </a:rPr>
              <a:t>They understand their hidden </a:t>
            </a:r>
            <a:r>
              <a:rPr lang="en-IN" sz="4600" dirty="0" smtClean="0">
                <a:latin typeface="Georgia" pitchFamily="18" charset="0"/>
              </a:rPr>
              <a:t>potential.</a:t>
            </a:r>
            <a:endParaRPr lang="en-IN" sz="4600" dirty="0">
              <a:latin typeface="Georgia" pitchFamily="18" charset="0"/>
            </a:endParaRPr>
          </a:p>
          <a:p>
            <a:pPr algn="just"/>
            <a:r>
              <a:rPr lang="en-IN" sz="4600" dirty="0" smtClean="0">
                <a:latin typeface="Georgia" pitchFamily="18" charset="0"/>
              </a:rPr>
              <a:t>They will explore multiple opportunities in their career.</a:t>
            </a:r>
          </a:p>
          <a:p>
            <a:pPr algn="just"/>
            <a:r>
              <a:rPr lang="en-IN" sz="4600" dirty="0" smtClean="0">
                <a:latin typeface="Georgia" pitchFamily="18" charset="0"/>
              </a:rPr>
              <a:t>They underst00d the importance of Value Added Services.</a:t>
            </a:r>
            <a:endParaRPr lang="en-US" sz="4600" dirty="0">
              <a:latin typeface="Georgia" pitchFamily="18" charset="0"/>
            </a:endParaRPr>
          </a:p>
        </p:txBody>
      </p:sp>
      <p:pic>
        <p:nvPicPr>
          <p:cNvPr id="6" name="Picture 5" descr="espo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504" y="5433286"/>
            <a:ext cx="2596896" cy="1272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3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11277600" cy="4191000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>
                <a:solidFill>
                  <a:schemeClr val="tx1"/>
                </a:solidFill>
                <a:latin typeface="Georgia" pitchFamily="18" charset="0"/>
              </a:rPr>
              <a:t>We at </a:t>
            </a:r>
            <a:r>
              <a:rPr lang="en-US" sz="5000" b="1" dirty="0" smtClean="0">
                <a:solidFill>
                  <a:schemeClr val="tx1"/>
                </a:solidFill>
                <a:latin typeface="Georgia" pitchFamily="18" charset="0"/>
              </a:rPr>
              <a:t>eSpoir consultancy </a:t>
            </a:r>
            <a:r>
              <a:rPr lang="en-US" sz="5000" dirty="0" smtClean="0">
                <a:solidFill>
                  <a:schemeClr val="tx1"/>
                </a:solidFill>
                <a:latin typeface="Georgia" pitchFamily="18" charset="0"/>
              </a:rPr>
              <a:t>want to extend our gratitude to </a:t>
            </a:r>
            <a:r>
              <a:rPr lang="en-US" sz="5000" b="1" dirty="0" smtClean="0">
                <a:solidFill>
                  <a:schemeClr val="tx1"/>
                </a:solidFill>
                <a:latin typeface="Georgia" pitchFamily="18" charset="0"/>
              </a:rPr>
              <a:t>Dr. BAMU </a:t>
            </a:r>
            <a:r>
              <a:rPr lang="en-US" sz="5000" dirty="0" smtClean="0">
                <a:solidFill>
                  <a:schemeClr val="tx1"/>
                </a:solidFill>
                <a:latin typeface="Georgia" pitchFamily="18" charset="0"/>
              </a:rPr>
              <a:t>and the </a:t>
            </a:r>
            <a:r>
              <a:rPr lang="en-US" sz="5000" dirty="0" smtClean="0">
                <a:solidFill>
                  <a:schemeClr val="tx1"/>
                </a:solidFill>
                <a:latin typeface="Georgia" pitchFamily="18" charset="0"/>
              </a:rPr>
              <a:t>DDUKK </a:t>
            </a:r>
            <a:r>
              <a:rPr lang="en-US" sz="5000" dirty="0" smtClean="0">
                <a:solidFill>
                  <a:schemeClr val="tx1"/>
                </a:solidFill>
                <a:latin typeface="Georgia" pitchFamily="18" charset="0"/>
              </a:rPr>
              <a:t>department for giving us an opportunity to serve the students for creating their future…</a:t>
            </a:r>
            <a:endParaRPr lang="en-US" sz="5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312A4A-4596-A041-8993-4CB3D532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999744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  <a:latin typeface="Georgia" pitchFamily="18" charset="0"/>
              </a:rPr>
              <a:t>Contents                    </a:t>
            </a:r>
            <a:endParaRPr lang="en-US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84C1D6-0F7B-5141-8ED6-41DADA2983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70226" y="1219200"/>
            <a:ext cx="11397974" cy="4716463"/>
          </a:xfrm>
        </p:spPr>
        <p:txBody>
          <a:bodyPr>
            <a:noAutofit/>
          </a:bodyPr>
          <a:lstStyle/>
          <a:p>
            <a:r>
              <a:rPr lang="en-IN" sz="3500" dirty="0" smtClean="0">
                <a:latin typeface="Georgia" pitchFamily="18" charset="0"/>
              </a:rPr>
              <a:t>Company details</a:t>
            </a:r>
            <a:endParaRPr lang="en-IN" sz="3500" dirty="0">
              <a:latin typeface="Georgia" pitchFamily="18" charset="0"/>
            </a:endParaRPr>
          </a:p>
          <a:p>
            <a:r>
              <a:rPr lang="en-IN" sz="3500" dirty="0" smtClean="0">
                <a:latin typeface="Georgia" pitchFamily="18" charset="0"/>
              </a:rPr>
              <a:t>Outline of training </a:t>
            </a:r>
          </a:p>
          <a:p>
            <a:r>
              <a:rPr lang="en-IN" sz="3500" dirty="0" smtClean="0">
                <a:latin typeface="Georgia" pitchFamily="18" charset="0"/>
              </a:rPr>
              <a:t>Need </a:t>
            </a:r>
            <a:r>
              <a:rPr lang="en-IN" sz="3500" dirty="0" smtClean="0">
                <a:latin typeface="Georgia" pitchFamily="18" charset="0"/>
              </a:rPr>
              <a:t>for</a:t>
            </a:r>
            <a:r>
              <a:rPr lang="en-IN" sz="3500" dirty="0" smtClean="0">
                <a:latin typeface="Georgia" pitchFamily="18" charset="0"/>
              </a:rPr>
              <a:t> </a:t>
            </a:r>
            <a:r>
              <a:rPr lang="en-IN" sz="3500" dirty="0">
                <a:latin typeface="Georgia" pitchFamily="18" charset="0"/>
              </a:rPr>
              <a:t>training </a:t>
            </a:r>
          </a:p>
          <a:p>
            <a:r>
              <a:rPr lang="en-IN" sz="3500" dirty="0">
                <a:latin typeface="Georgia" pitchFamily="18" charset="0"/>
              </a:rPr>
              <a:t>Activities </a:t>
            </a:r>
            <a:r>
              <a:rPr lang="en-IN" sz="3500" dirty="0" smtClean="0">
                <a:latin typeface="Georgia" pitchFamily="18" charset="0"/>
              </a:rPr>
              <a:t>in </a:t>
            </a:r>
            <a:r>
              <a:rPr lang="en-IN" sz="3500" dirty="0" smtClean="0">
                <a:latin typeface="Georgia" pitchFamily="18" charset="0"/>
              </a:rPr>
              <a:t>training </a:t>
            </a:r>
            <a:endParaRPr lang="en-IN" sz="3500" dirty="0">
              <a:latin typeface="Georgia" pitchFamily="18" charset="0"/>
            </a:endParaRPr>
          </a:p>
          <a:p>
            <a:r>
              <a:rPr lang="en-IN" sz="3500" dirty="0">
                <a:latin typeface="Georgia" pitchFamily="18" charset="0"/>
              </a:rPr>
              <a:t>Effects of training </a:t>
            </a:r>
            <a:endParaRPr lang="en-IN" sz="3500" dirty="0" smtClean="0">
              <a:latin typeface="Georgia" pitchFamily="18" charset="0"/>
            </a:endParaRPr>
          </a:p>
          <a:p>
            <a:r>
              <a:rPr lang="en-IN" sz="3500" dirty="0" smtClean="0">
                <a:latin typeface="Georgia" pitchFamily="18" charset="0"/>
              </a:rPr>
              <a:t>Feedback</a:t>
            </a:r>
          </a:p>
          <a:p>
            <a:r>
              <a:rPr lang="en-IN" sz="3500" dirty="0" smtClean="0">
                <a:latin typeface="Georgia" pitchFamily="18" charset="0"/>
              </a:rPr>
              <a:t>Photo gallery</a:t>
            </a:r>
            <a:endParaRPr lang="en-IN" sz="3500" dirty="0">
              <a:latin typeface="Georgia" pitchFamily="18" charset="0"/>
            </a:endParaRPr>
          </a:p>
          <a:p>
            <a:r>
              <a:rPr lang="en-IN" sz="3500" dirty="0">
                <a:latin typeface="Georgia" pitchFamily="18" charset="0"/>
              </a:rPr>
              <a:t>Remarks and conclusion</a:t>
            </a:r>
          </a:p>
          <a:p>
            <a:r>
              <a:rPr lang="en-IN" sz="3500" dirty="0">
                <a:latin typeface="Georgia" pitchFamily="18" charset="0"/>
              </a:rPr>
              <a:t>Thank you </a:t>
            </a:r>
          </a:p>
          <a:p>
            <a:endParaRPr lang="en-IN" sz="3500" dirty="0">
              <a:latin typeface="Georgia" pitchFamily="18" charset="0"/>
            </a:endParaRPr>
          </a:p>
        </p:txBody>
      </p:sp>
      <p:pic>
        <p:nvPicPr>
          <p:cNvPr id="6" name="Picture 5" descr="espo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5029200"/>
            <a:ext cx="2749296" cy="1500915"/>
          </a:xfrm>
          <a:prstGeom prst="rect">
            <a:avLst/>
          </a:prstGeom>
        </p:spPr>
      </p:pic>
      <p:pic>
        <p:nvPicPr>
          <p:cNvPr id="5" name="Picture 4" descr="IMG-20180215-WA0007.jpg"/>
          <p:cNvPicPr>
            <a:picLocks noChangeAspect="1"/>
          </p:cNvPicPr>
          <p:nvPr/>
        </p:nvPicPr>
        <p:blipFill>
          <a:blip r:embed="rId3"/>
          <a:srcRect l="5833" t="7778" r="1667" b="3333"/>
          <a:stretch>
            <a:fillRect/>
          </a:stretch>
        </p:blipFill>
        <p:spPr>
          <a:xfrm>
            <a:off x="7162800" y="87870"/>
            <a:ext cx="4953000" cy="3569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578369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9ACB7C-53D6-814A-B97D-7EFCF00F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997440" cy="1143000"/>
          </a:xfrm>
        </p:spPr>
        <p:txBody>
          <a:bodyPr/>
          <a:lstStyle/>
          <a:p>
            <a:r>
              <a:rPr lang="en-IN" b="1" dirty="0" smtClean="0">
                <a:latin typeface="Georgia" pitchFamily="18" charset="0"/>
              </a:rPr>
              <a:t>Company details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9C7478-0F72-FD49-B83E-61C3B44251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73200"/>
            <a:ext cx="10844939" cy="4851400"/>
          </a:xfrm>
        </p:spPr>
        <p:txBody>
          <a:bodyPr>
            <a:noAutofit/>
          </a:bodyPr>
          <a:lstStyle/>
          <a:p>
            <a:pPr algn="just"/>
            <a:r>
              <a:rPr lang="en-US" sz="2500" dirty="0" smtClean="0">
                <a:latin typeface="Georgia" pitchFamily="18" charset="0"/>
              </a:rPr>
              <a:t>Founded in the year 2012, </a:t>
            </a:r>
            <a:r>
              <a:rPr lang="en-US" sz="2500" b="1" dirty="0" smtClean="0">
                <a:latin typeface="Georgia" pitchFamily="18" charset="0"/>
              </a:rPr>
              <a:t>eSpoir consultancy </a:t>
            </a:r>
            <a:r>
              <a:rPr lang="en-US" sz="2500" dirty="0" smtClean="0">
                <a:latin typeface="Georgia" pitchFamily="18" charset="0"/>
              </a:rPr>
              <a:t>has set out to be the leading firm for its innovative concept of spoken English catering to all segments of the society. </a:t>
            </a:r>
          </a:p>
          <a:p>
            <a:pPr algn="just"/>
            <a:r>
              <a:rPr lang="en-US" sz="2500" dirty="0" smtClean="0">
                <a:latin typeface="Georgia" pitchFamily="18" charset="0"/>
              </a:rPr>
              <a:t>It is a team of professional trainers who have trained individuals, groups and corporate to effectively present their ideas in a clear, concise and convincing manner.</a:t>
            </a:r>
          </a:p>
          <a:p>
            <a:pPr algn="just"/>
            <a:r>
              <a:rPr lang="en-US" sz="2500" dirty="0" smtClean="0">
                <a:latin typeface="Georgia" pitchFamily="18" charset="0"/>
              </a:rPr>
              <a:t>Our </a:t>
            </a:r>
            <a:r>
              <a:rPr lang="en-US" sz="2500" b="1" dirty="0" smtClean="0">
                <a:latin typeface="Georgia" pitchFamily="18" charset="0"/>
              </a:rPr>
              <a:t>presentation skills, soft skills, communication skills </a:t>
            </a:r>
            <a:r>
              <a:rPr lang="en-US" sz="2500" dirty="0" smtClean="0">
                <a:latin typeface="Georgia" pitchFamily="18" charset="0"/>
              </a:rPr>
              <a:t>training workshop will help individuals reach their goals faster. </a:t>
            </a:r>
          </a:p>
          <a:p>
            <a:pPr algn="just"/>
            <a:r>
              <a:rPr lang="en-IN" sz="2500" dirty="0" smtClean="0">
                <a:latin typeface="Georgia" pitchFamily="18" charset="0"/>
              </a:rPr>
              <a:t>Our </a:t>
            </a:r>
            <a:r>
              <a:rPr lang="en-IN" sz="2500" dirty="0">
                <a:latin typeface="Georgia" pitchFamily="18" charset="0"/>
              </a:rPr>
              <a:t>vision is to make society more confident and progressive.</a:t>
            </a:r>
            <a:endParaRPr lang="en-US" sz="2500" dirty="0">
              <a:latin typeface="Georgia" pitchFamily="18" charset="0"/>
            </a:endParaRPr>
          </a:p>
        </p:txBody>
      </p:sp>
      <p:pic>
        <p:nvPicPr>
          <p:cNvPr id="6" name="Picture 5" descr="espo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5181600"/>
            <a:ext cx="2749296" cy="1500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63797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22779-1B25-B14C-A020-2166BA3C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638"/>
            <a:ext cx="9997440" cy="1143000"/>
          </a:xfrm>
        </p:spPr>
        <p:txBody>
          <a:bodyPr/>
          <a:lstStyle/>
          <a:p>
            <a:r>
              <a:rPr lang="en-IN" b="1" dirty="0" smtClean="0">
                <a:latin typeface="Georgia" pitchFamily="18" charset="0"/>
              </a:rPr>
              <a:t>Outline </a:t>
            </a:r>
            <a:r>
              <a:rPr lang="en-IN" b="1" dirty="0">
                <a:latin typeface="Georgia" pitchFamily="18" charset="0"/>
              </a:rPr>
              <a:t>of training 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DCCB0F-6CA6-6D43-BF81-D2B62BAC3B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9997440" cy="4800600"/>
          </a:xfrm>
        </p:spPr>
        <p:txBody>
          <a:bodyPr>
            <a:noAutofit/>
          </a:bodyPr>
          <a:lstStyle/>
          <a:p>
            <a:r>
              <a:rPr lang="en-IN" dirty="0" smtClean="0">
                <a:latin typeface="Georgia" pitchFamily="18" charset="0"/>
              </a:rPr>
              <a:t>Spoken English</a:t>
            </a:r>
          </a:p>
          <a:p>
            <a:r>
              <a:rPr lang="en-IN" dirty="0" smtClean="0">
                <a:latin typeface="Georgia" pitchFamily="18" charset="0"/>
              </a:rPr>
              <a:t>Life </a:t>
            </a:r>
            <a:r>
              <a:rPr lang="en-IN" dirty="0">
                <a:latin typeface="Georgia" pitchFamily="18" charset="0"/>
              </a:rPr>
              <a:t>skills </a:t>
            </a:r>
          </a:p>
          <a:p>
            <a:r>
              <a:rPr lang="en-IN" dirty="0">
                <a:latin typeface="Georgia" pitchFamily="18" charset="0"/>
              </a:rPr>
              <a:t>Behavioural skills </a:t>
            </a:r>
          </a:p>
          <a:p>
            <a:r>
              <a:rPr lang="en-IN" dirty="0" smtClean="0">
                <a:latin typeface="Georgia" pitchFamily="18" charset="0"/>
              </a:rPr>
              <a:t>Soft skills</a:t>
            </a:r>
          </a:p>
          <a:p>
            <a:r>
              <a:rPr lang="en-IN" dirty="0" smtClean="0">
                <a:latin typeface="Georgia" pitchFamily="18" charset="0"/>
              </a:rPr>
              <a:t>Communication </a:t>
            </a:r>
            <a:r>
              <a:rPr lang="en-IN" dirty="0">
                <a:latin typeface="Georgia" pitchFamily="18" charset="0"/>
              </a:rPr>
              <a:t>skills </a:t>
            </a:r>
          </a:p>
          <a:p>
            <a:r>
              <a:rPr lang="en-IN" dirty="0">
                <a:latin typeface="Georgia" pitchFamily="18" charset="0"/>
              </a:rPr>
              <a:t>Stress management </a:t>
            </a:r>
          </a:p>
          <a:p>
            <a:r>
              <a:rPr lang="en-IN" dirty="0">
                <a:latin typeface="Georgia" pitchFamily="18" charset="0"/>
              </a:rPr>
              <a:t>Personality development </a:t>
            </a:r>
          </a:p>
          <a:p>
            <a:r>
              <a:rPr lang="en-IN" dirty="0">
                <a:latin typeface="Georgia" pitchFamily="18" charset="0"/>
              </a:rPr>
              <a:t>Self motivation </a:t>
            </a:r>
          </a:p>
          <a:p>
            <a:r>
              <a:rPr lang="en-IN" dirty="0">
                <a:latin typeface="Georgia" pitchFamily="18" charset="0"/>
              </a:rPr>
              <a:t>Team work 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5" name="Picture 4" descr="espo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5204685"/>
            <a:ext cx="2749296" cy="1500915"/>
          </a:xfrm>
          <a:prstGeom prst="rect">
            <a:avLst/>
          </a:prstGeom>
        </p:spPr>
      </p:pic>
      <p:pic>
        <p:nvPicPr>
          <p:cNvPr id="6" name="Picture 5" descr="IMG-20180215-WA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730" y="304800"/>
            <a:ext cx="5288709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05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999744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  <a:latin typeface="Georgia" pitchFamily="18" charset="0"/>
              </a:rPr>
              <a:t>Outline of training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676400"/>
            <a:ext cx="9997440" cy="4800600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latin typeface="Georgia" pitchFamily="18" charset="0"/>
              </a:rPr>
              <a:t>   4 </a:t>
            </a:r>
            <a:r>
              <a:rPr lang="en-IN" dirty="0" smtClean="0">
                <a:latin typeface="Georgia" pitchFamily="18" charset="0"/>
              </a:rPr>
              <a:t>Days session includes:</a:t>
            </a:r>
          </a:p>
          <a:p>
            <a:pPr>
              <a:buNone/>
            </a:pPr>
            <a:endParaRPr lang="en-IN" dirty="0" smtClean="0">
              <a:latin typeface="Georgia" pitchFamily="18" charset="0"/>
            </a:endParaRPr>
          </a:p>
          <a:p>
            <a:r>
              <a:rPr lang="en-IN" dirty="0" smtClean="0">
                <a:latin typeface="Georgia" pitchFamily="18" charset="0"/>
              </a:rPr>
              <a:t>Day 1—Communication skills &amp; Personality development </a:t>
            </a:r>
          </a:p>
          <a:p>
            <a:r>
              <a:rPr lang="en-IN" dirty="0" smtClean="0">
                <a:latin typeface="Georgia" pitchFamily="18" charset="0"/>
              </a:rPr>
              <a:t>Day 2—Interview techniques &amp; group discussions</a:t>
            </a:r>
          </a:p>
          <a:p>
            <a:r>
              <a:rPr lang="en-IN" dirty="0" smtClean="0">
                <a:latin typeface="Georgia" pitchFamily="18" charset="0"/>
              </a:rPr>
              <a:t>Day 3—Motivation &amp; personal grooming</a:t>
            </a:r>
          </a:p>
          <a:p>
            <a:r>
              <a:rPr lang="en-IN" dirty="0" smtClean="0">
                <a:latin typeface="Georgia" pitchFamily="18" charset="0"/>
              </a:rPr>
              <a:t>Day 4—Life skills &amp; Behavioural skills</a:t>
            </a:r>
            <a:endParaRPr lang="en-US" dirty="0"/>
          </a:p>
        </p:txBody>
      </p:sp>
      <p:pic>
        <p:nvPicPr>
          <p:cNvPr id="4" name="Picture 3" descr="espo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5181600"/>
            <a:ext cx="2749296" cy="1500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93775-9664-A342-9E0A-AD7E2E65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9997440" cy="1143000"/>
          </a:xfrm>
        </p:spPr>
        <p:txBody>
          <a:bodyPr/>
          <a:lstStyle/>
          <a:p>
            <a:r>
              <a:rPr lang="en-IN" b="1" dirty="0">
                <a:latin typeface="Georgia" pitchFamily="18" charset="0"/>
              </a:rPr>
              <a:t>Need of training 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1ABA7-04E2-A049-92DD-329D42103E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360" y="1295400"/>
            <a:ext cx="11521440" cy="4800600"/>
          </a:xfrm>
        </p:spPr>
        <p:txBody>
          <a:bodyPr>
            <a:noAutofit/>
          </a:bodyPr>
          <a:lstStyle/>
          <a:p>
            <a:pPr algn="just"/>
            <a:r>
              <a:rPr lang="en-IN" sz="2700" dirty="0" smtClean="0">
                <a:latin typeface="Georgia" pitchFamily="18" charset="0"/>
              </a:rPr>
              <a:t>This training is the first step from campus to corporate.</a:t>
            </a:r>
          </a:p>
          <a:p>
            <a:pPr algn="just"/>
            <a:r>
              <a:rPr lang="en-IN" sz="2700" dirty="0" smtClean="0">
                <a:latin typeface="Georgia" pitchFamily="18" charset="0"/>
              </a:rPr>
              <a:t>It will help students </a:t>
            </a:r>
            <a:r>
              <a:rPr lang="en-IN" sz="2700" dirty="0" smtClean="0">
                <a:latin typeface="Georgia" pitchFamily="18" charset="0"/>
              </a:rPr>
              <a:t>get a feel of corporate atmosphere for one’s self learning, self reliance &amp; independence </a:t>
            </a:r>
          </a:p>
          <a:p>
            <a:pPr algn="just"/>
            <a:r>
              <a:rPr lang="en-IN" sz="2700" dirty="0" smtClean="0">
                <a:latin typeface="Georgia" pitchFamily="18" charset="0"/>
              </a:rPr>
              <a:t>To help students capable to choose right path for the future and not just to follow the crowd </a:t>
            </a:r>
          </a:p>
          <a:p>
            <a:pPr algn="just"/>
            <a:r>
              <a:rPr lang="en-IN" sz="2700" dirty="0" smtClean="0">
                <a:latin typeface="Georgia" pitchFamily="18" charset="0"/>
              </a:rPr>
              <a:t>To make them confident, strong and presentable </a:t>
            </a:r>
          </a:p>
          <a:p>
            <a:pPr algn="just"/>
            <a:r>
              <a:rPr lang="en-IN" sz="2700" dirty="0" smtClean="0">
                <a:latin typeface="Georgia" pitchFamily="18" charset="0"/>
              </a:rPr>
              <a:t>To understand the corporate world and explore the possibilities in reaching their goals and grooming their personalities before they actually step in the real world </a:t>
            </a:r>
          </a:p>
          <a:p>
            <a:pPr algn="just"/>
            <a:r>
              <a:rPr lang="en-IN" sz="2700" dirty="0" smtClean="0">
                <a:latin typeface="Georgia" pitchFamily="18" charset="0"/>
              </a:rPr>
              <a:t>To inculcate clear idea about themselves and their future </a:t>
            </a:r>
          </a:p>
          <a:p>
            <a:pPr algn="just"/>
            <a:r>
              <a:rPr lang="en-IN" sz="2700" dirty="0" smtClean="0">
                <a:latin typeface="Georgia" pitchFamily="18" charset="0"/>
              </a:rPr>
              <a:t>Enhance entrepreneurship skills </a:t>
            </a:r>
            <a:endParaRPr lang="en-US" sz="2700" dirty="0">
              <a:latin typeface="Georgia" pitchFamily="18" charset="0"/>
            </a:endParaRPr>
          </a:p>
        </p:txBody>
      </p:sp>
      <p:pic>
        <p:nvPicPr>
          <p:cNvPr id="6" name="Picture 5" descr="espo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5105400"/>
            <a:ext cx="2749296" cy="1500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98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9E25-386E-F849-BD3D-8C1CF499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10515600" cy="1325563"/>
          </a:xfrm>
        </p:spPr>
        <p:txBody>
          <a:bodyPr/>
          <a:lstStyle/>
          <a:p>
            <a:r>
              <a:rPr lang="en-IN" b="1" dirty="0">
                <a:latin typeface="Georgia" pitchFamily="18" charset="0"/>
              </a:rPr>
              <a:t>Activities performed during training 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35AF3C-A695-C046-9599-B8D2E845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8800"/>
            <a:ext cx="10287000" cy="4800600"/>
          </a:xfrm>
        </p:spPr>
        <p:txBody>
          <a:bodyPr>
            <a:normAutofit/>
          </a:bodyPr>
          <a:lstStyle/>
          <a:p>
            <a:pPr algn="just"/>
            <a:r>
              <a:rPr lang="en-IN" dirty="0">
                <a:latin typeface="Georgia" pitchFamily="18" charset="0"/>
              </a:rPr>
              <a:t>The training </a:t>
            </a:r>
            <a:r>
              <a:rPr lang="en-IN" dirty="0" smtClean="0">
                <a:latin typeface="Georgia" pitchFamily="18" charset="0"/>
              </a:rPr>
              <a:t>created </a:t>
            </a:r>
            <a:r>
              <a:rPr lang="en-IN" dirty="0">
                <a:latin typeface="Georgia" pitchFamily="18" charset="0"/>
              </a:rPr>
              <a:t>an environment based on fun and interactive </a:t>
            </a:r>
            <a:r>
              <a:rPr lang="en-IN" dirty="0" smtClean="0">
                <a:latin typeface="Georgia" pitchFamily="18" charset="0"/>
              </a:rPr>
              <a:t>sessions</a:t>
            </a:r>
          </a:p>
          <a:p>
            <a:pPr algn="just"/>
            <a:r>
              <a:rPr lang="en-IN" dirty="0" smtClean="0">
                <a:latin typeface="Georgia" pitchFamily="18" charset="0"/>
              </a:rPr>
              <a:t>Mock group discussions &amp; Interviews were done</a:t>
            </a:r>
            <a:endParaRPr lang="en-IN" dirty="0" smtClean="0">
              <a:latin typeface="Georgia" pitchFamily="18" charset="0"/>
            </a:endParaRPr>
          </a:p>
          <a:p>
            <a:pPr algn="just"/>
            <a:r>
              <a:rPr lang="en-IN" dirty="0" smtClean="0">
                <a:latin typeface="Georgia" pitchFamily="18" charset="0"/>
              </a:rPr>
              <a:t>Various indoor &amp; outdoor games were played for clarity of subject.</a:t>
            </a:r>
          </a:p>
          <a:p>
            <a:pPr algn="just"/>
            <a:r>
              <a:rPr lang="en-IN" dirty="0" smtClean="0">
                <a:latin typeface="Georgia" pitchFamily="18" charset="0"/>
              </a:rPr>
              <a:t>Audio </a:t>
            </a:r>
            <a:r>
              <a:rPr lang="en-IN" dirty="0">
                <a:latin typeface="Georgia" pitchFamily="18" charset="0"/>
              </a:rPr>
              <a:t>visual </a:t>
            </a:r>
            <a:r>
              <a:rPr lang="en-IN" dirty="0" smtClean="0">
                <a:latin typeface="Georgia" pitchFamily="18" charset="0"/>
              </a:rPr>
              <a:t>sessions of different speakers</a:t>
            </a:r>
          </a:p>
          <a:p>
            <a:pPr algn="just"/>
            <a:r>
              <a:rPr lang="en-IN" dirty="0" smtClean="0">
                <a:latin typeface="Georgia" pitchFamily="18" charset="0"/>
              </a:rPr>
              <a:t>Case </a:t>
            </a:r>
            <a:r>
              <a:rPr lang="en-IN" dirty="0">
                <a:latin typeface="Georgia" pitchFamily="18" charset="0"/>
              </a:rPr>
              <a:t>studies </a:t>
            </a:r>
            <a:r>
              <a:rPr lang="en-IN" dirty="0" smtClean="0">
                <a:latin typeface="Georgia" pitchFamily="18" charset="0"/>
              </a:rPr>
              <a:t>and </a:t>
            </a:r>
            <a:r>
              <a:rPr lang="en-IN" dirty="0">
                <a:latin typeface="Georgia" pitchFamily="18" charset="0"/>
              </a:rPr>
              <a:t>industry practices across the world</a:t>
            </a:r>
            <a:r>
              <a:rPr lang="en-IN" dirty="0" smtClean="0">
                <a:latin typeface="Georgia" pitchFamily="18" charset="0"/>
              </a:rPr>
              <a:t>.</a:t>
            </a:r>
          </a:p>
          <a:p>
            <a:pPr algn="just"/>
            <a:endParaRPr lang="en-IN" dirty="0">
              <a:latin typeface="Georgia" pitchFamily="18" charset="0"/>
            </a:endParaRPr>
          </a:p>
          <a:p>
            <a:pPr algn="just">
              <a:buNone/>
            </a:pPr>
            <a:endParaRPr lang="en-IN" dirty="0">
              <a:latin typeface="Georgia" pitchFamily="18" charset="0"/>
            </a:endParaRPr>
          </a:p>
        </p:txBody>
      </p:sp>
      <p:pic>
        <p:nvPicPr>
          <p:cNvPr id="6" name="Picture 5" descr="espo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5181600"/>
            <a:ext cx="2749296" cy="15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9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290948-3FFA-4441-BAD2-35758BC8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997440" cy="1143000"/>
          </a:xfrm>
        </p:spPr>
        <p:txBody>
          <a:bodyPr/>
          <a:lstStyle/>
          <a:p>
            <a:r>
              <a:rPr lang="en-IN" b="1" dirty="0">
                <a:latin typeface="Georgia" pitchFamily="18" charset="0"/>
              </a:rPr>
              <a:t>Effects of training 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5DEB8B-A9C3-534D-945B-9191FF822C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211262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en-IN" sz="3400" dirty="0">
                <a:latin typeface="Georgia" pitchFamily="18" charset="0"/>
              </a:rPr>
              <a:t>Proper grooming of body </a:t>
            </a:r>
            <a:r>
              <a:rPr lang="en-IN" sz="3400" dirty="0" smtClean="0">
                <a:latin typeface="Georgia" pitchFamily="18" charset="0"/>
              </a:rPr>
              <a:t>language.</a:t>
            </a:r>
          </a:p>
          <a:p>
            <a:pPr algn="just"/>
            <a:r>
              <a:rPr lang="en-IN" sz="3400" dirty="0" smtClean="0">
                <a:latin typeface="Georgia" pitchFamily="18" charset="0"/>
              </a:rPr>
              <a:t>Practice to answer many tricky interview techniques, group discussions, e-mail writing, aptitude personality development and corporate </a:t>
            </a:r>
            <a:r>
              <a:rPr lang="en-IN" sz="3400" dirty="0" smtClean="0">
                <a:latin typeface="Georgia" pitchFamily="18" charset="0"/>
              </a:rPr>
              <a:t>etiquette.</a:t>
            </a:r>
            <a:endParaRPr lang="en-IN" sz="3400" dirty="0">
              <a:latin typeface="Georgia" pitchFamily="18" charset="0"/>
            </a:endParaRPr>
          </a:p>
          <a:p>
            <a:pPr algn="just"/>
            <a:r>
              <a:rPr lang="en-IN" sz="3400" dirty="0" smtClean="0">
                <a:latin typeface="Georgia" pitchFamily="18" charset="0"/>
              </a:rPr>
              <a:t>Search </a:t>
            </a:r>
            <a:r>
              <a:rPr lang="en-IN" sz="3400" dirty="0">
                <a:latin typeface="Georgia" pitchFamily="18" charset="0"/>
              </a:rPr>
              <a:t>for better alternatives for their job profile </a:t>
            </a:r>
          </a:p>
          <a:p>
            <a:pPr algn="just"/>
            <a:r>
              <a:rPr lang="en-IN" sz="3400" dirty="0">
                <a:latin typeface="Georgia" pitchFamily="18" charset="0"/>
              </a:rPr>
              <a:t>Promote and nurture greater consistency of their job </a:t>
            </a:r>
            <a:endParaRPr lang="en-IN" sz="3400" dirty="0" smtClean="0">
              <a:latin typeface="Georgia" pitchFamily="18" charset="0"/>
            </a:endParaRPr>
          </a:p>
          <a:p>
            <a:pPr algn="just"/>
            <a:r>
              <a:rPr lang="en-IN" sz="3400" dirty="0" smtClean="0">
                <a:latin typeface="Georgia" pitchFamily="18" charset="0"/>
              </a:rPr>
              <a:t>Students feel much more confident. </a:t>
            </a:r>
          </a:p>
          <a:p>
            <a:pPr algn="just"/>
            <a:endParaRPr lang="en-IN" sz="3400" dirty="0">
              <a:latin typeface="Georgia" pitchFamily="18" charset="0"/>
            </a:endParaRPr>
          </a:p>
          <a:p>
            <a:pPr algn="just"/>
            <a:endParaRPr lang="en-IN" sz="3400" dirty="0">
              <a:latin typeface="Georgia" pitchFamily="18" charset="0"/>
            </a:endParaRPr>
          </a:p>
        </p:txBody>
      </p:sp>
      <p:pic>
        <p:nvPicPr>
          <p:cNvPr id="6" name="Picture 5" descr="espo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104" y="5181600"/>
            <a:ext cx="2749296" cy="1500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99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304800"/>
            <a:ext cx="999744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Georgia" pitchFamily="18" charset="0"/>
              </a:rPr>
              <a:t>Feedback</a:t>
            </a:r>
            <a:endParaRPr lang="en-US" sz="4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9997440" cy="4800600"/>
          </a:xfrm>
        </p:spPr>
        <p:txBody>
          <a:bodyPr>
            <a:noAutofit/>
          </a:bodyPr>
          <a:lstStyle/>
          <a:p>
            <a:r>
              <a:rPr lang="en-US" i="1" dirty="0" smtClean="0">
                <a:latin typeface="Georgia" pitchFamily="18" charset="0"/>
              </a:rPr>
              <a:t>Thank you for the course.</a:t>
            </a:r>
            <a:r>
              <a:rPr lang="en-US" dirty="0" smtClean="0">
                <a:latin typeface="Georgia" pitchFamily="18" charset="0"/>
              </a:rPr>
              <a:t>					 								- </a:t>
            </a:r>
            <a:r>
              <a:rPr lang="en-US" dirty="0" err="1" smtClean="0">
                <a:latin typeface="Georgia" pitchFamily="18" charset="0"/>
              </a:rPr>
              <a:t>Pawan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i="1" dirty="0" smtClean="0">
                <a:latin typeface="Georgia" pitchFamily="18" charset="0"/>
              </a:rPr>
              <a:t>Thank you for everything you were doing for us, I want to communicate more and more.</a:t>
            </a:r>
            <a:r>
              <a:rPr lang="en-US" dirty="0" smtClean="0">
                <a:latin typeface="Georgia" pitchFamily="18" charset="0"/>
              </a:rPr>
              <a:t>	 </a:t>
            </a:r>
            <a:r>
              <a:rPr lang="en-US" dirty="0" smtClean="0">
                <a:latin typeface="Georgia" pitchFamily="18" charset="0"/>
              </a:rPr>
              <a:t>	</a:t>
            </a:r>
            <a:r>
              <a:rPr lang="en-US" dirty="0" smtClean="0">
                <a:latin typeface="Georgia" pitchFamily="18" charset="0"/>
              </a:rPr>
              <a:t>										- </a:t>
            </a:r>
            <a:r>
              <a:rPr lang="en-US" dirty="0" err="1" smtClean="0">
                <a:latin typeface="Georgia" pitchFamily="18" charset="0"/>
              </a:rPr>
              <a:t>Priya</a:t>
            </a:r>
            <a:endParaRPr lang="en-US" dirty="0" smtClean="0">
              <a:latin typeface="Georgia" pitchFamily="18" charset="0"/>
            </a:endParaRPr>
          </a:p>
          <a:p>
            <a:r>
              <a:rPr lang="en-US" i="1" dirty="0" smtClean="0">
                <a:latin typeface="Georgia" pitchFamily="18" charset="0"/>
              </a:rPr>
              <a:t>Wonderful learning in this training session.	</a:t>
            </a:r>
            <a:r>
              <a:rPr lang="en-US" dirty="0" smtClean="0">
                <a:latin typeface="Georgia" pitchFamily="18" charset="0"/>
              </a:rPr>
              <a:t>									- </a:t>
            </a:r>
            <a:r>
              <a:rPr lang="en-US" dirty="0" err="1" smtClean="0">
                <a:latin typeface="Georgia" pitchFamily="18" charset="0"/>
              </a:rPr>
              <a:t>Alsalihi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This training will help us to be successful in our life. 									-  </a:t>
            </a:r>
            <a:r>
              <a:rPr lang="en-US" dirty="0" err="1" smtClean="0">
                <a:latin typeface="Georgia" pitchFamily="18" charset="0"/>
              </a:rPr>
              <a:t>Pradeep</a:t>
            </a:r>
            <a:endParaRPr lang="en-US" dirty="0" smtClean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  <p:pic>
        <p:nvPicPr>
          <p:cNvPr id="4" name="Picture 3" descr="espo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5029200"/>
            <a:ext cx="2749296" cy="150091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2245</TotalTime>
  <Words>481</Words>
  <Application>Microsoft Office PowerPoint</Application>
  <PresentationFormat>Custom</PresentationFormat>
  <Paragraphs>76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​ ‘There is nothing training cannot do. Nothing is above its reach. It can turn bad morals to good; it can destroy bad principles and recreate good ones; it can lift men to angels.’</vt:lpstr>
      <vt:lpstr>Contents                    </vt:lpstr>
      <vt:lpstr>Company details</vt:lpstr>
      <vt:lpstr>Outline of training </vt:lpstr>
      <vt:lpstr>Outline of training </vt:lpstr>
      <vt:lpstr>Need of training </vt:lpstr>
      <vt:lpstr>Activities performed during training </vt:lpstr>
      <vt:lpstr>Effects of training </vt:lpstr>
      <vt:lpstr>Feedback</vt:lpstr>
      <vt:lpstr>Photo gallery</vt:lpstr>
      <vt:lpstr>Activities performed by  students</vt:lpstr>
      <vt:lpstr>Audio – Visual aides &amp; its importance: </vt:lpstr>
      <vt:lpstr>Concept explanation</vt:lpstr>
      <vt:lpstr>Remarks and congratulations </vt:lpstr>
      <vt:lpstr>We at eSpoir consultancy want to extend our gratitude to Dr. BAMU and the DDUKK department for giving us an opportunity to serve the students for creating their future…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SUCCESS IS OUR GOAL</dc:title>
  <dc:creator>resham bamb</dc:creator>
  <cp:lastModifiedBy>Swapnil</cp:lastModifiedBy>
  <cp:revision>101</cp:revision>
  <dcterms:modified xsi:type="dcterms:W3CDTF">2018-02-16T12:10:58Z</dcterms:modified>
</cp:coreProperties>
</file>